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4" r:id="rId4"/>
    <p:sldId id="265" r:id="rId5"/>
    <p:sldId id="261" r:id="rId6"/>
    <p:sldId id="266"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62" d="100"/>
          <a:sy n="62" d="100"/>
        </p:scale>
        <p:origin x="79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FBFBD516-97B5-4590-B0F3-1DB78760AC78}" type="datetimeFigureOut">
              <a:rPr lang="en-US" smtClean="0"/>
              <a:t>8/20/2024</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25F8D851-B40E-4EC2-BA1C-46A12FB27BC4}"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9233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BFBD516-97B5-4590-B0F3-1DB78760AC78}" type="datetimeFigureOut">
              <a:rPr lang="en-US" smtClean="0"/>
              <a:t>8/20/2024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F8D851-B40E-4EC2-BA1C-46A12FB27BC4}" type="slidenum">
              <a:rPr lang="en-US" smtClean="0"/>
              <a:t>‹#›</a:t>
            </a:fld>
            <a:endParaRPr lang="en-US"/>
          </a:p>
        </p:txBody>
      </p:sp>
    </p:spTree>
    <p:extLst>
      <p:ext uri="{BB962C8B-B14F-4D97-AF65-F5344CB8AC3E}">
        <p14:creationId xmlns:p14="http://schemas.microsoft.com/office/powerpoint/2010/main" val="29299289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FBD516-97B5-4590-B0F3-1DB78760AC7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8D851-B40E-4EC2-BA1C-46A12FB27BC4}"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667199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FBD516-97B5-4590-B0F3-1DB78760AC7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8D851-B40E-4EC2-BA1C-46A12FB27BC4}"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717115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FBD516-97B5-4590-B0F3-1DB78760AC7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8D851-B40E-4EC2-BA1C-46A12FB27BC4}" type="slidenum">
              <a:rPr lang="en-US" smtClean="0"/>
              <a:t>‹#›</a:t>
            </a:fld>
            <a:endParaRPr lang="en-US"/>
          </a:p>
        </p:txBody>
      </p:sp>
    </p:spTree>
    <p:extLst>
      <p:ext uri="{BB962C8B-B14F-4D97-AF65-F5344CB8AC3E}">
        <p14:creationId xmlns:p14="http://schemas.microsoft.com/office/powerpoint/2010/main" val="22886535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FBD516-97B5-4590-B0F3-1DB78760AC7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8D851-B40E-4EC2-BA1C-46A12FB27BC4}"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675893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FBD516-97B5-4590-B0F3-1DB78760AC7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8D851-B40E-4EC2-BA1C-46A12FB27BC4}"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664570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FBD516-97B5-4590-B0F3-1DB78760AC7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8D851-B40E-4EC2-BA1C-46A12FB27BC4}"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158751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FBD516-97B5-4590-B0F3-1DB78760AC7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8D851-B40E-4EC2-BA1C-46A12FB27BC4}"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70698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FBD516-97B5-4590-B0F3-1DB78760AC7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8D851-B40E-4EC2-BA1C-46A12FB27BC4}" type="slidenum">
              <a:rPr lang="en-US" smtClean="0"/>
              <a:t>‹#›</a:t>
            </a:fld>
            <a:endParaRPr lang="en-US"/>
          </a:p>
        </p:txBody>
      </p:sp>
    </p:spTree>
    <p:extLst>
      <p:ext uri="{BB962C8B-B14F-4D97-AF65-F5344CB8AC3E}">
        <p14:creationId xmlns:p14="http://schemas.microsoft.com/office/powerpoint/2010/main" val="46210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FBD516-97B5-4590-B0F3-1DB78760AC7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F8D851-B40E-4EC2-BA1C-46A12FB27BC4}"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38823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BFBD516-97B5-4590-B0F3-1DB78760AC78}" type="datetimeFigureOut">
              <a:rPr lang="en-US" smtClean="0"/>
              <a:t>8/20/2024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F8D851-B40E-4EC2-BA1C-46A12FB27BC4}" type="slidenum">
              <a:rPr lang="en-US" smtClean="0"/>
              <a:t>‹#›</a:t>
            </a:fld>
            <a:endParaRPr lang="en-US"/>
          </a:p>
        </p:txBody>
      </p:sp>
    </p:spTree>
    <p:extLst>
      <p:ext uri="{BB962C8B-B14F-4D97-AF65-F5344CB8AC3E}">
        <p14:creationId xmlns:p14="http://schemas.microsoft.com/office/powerpoint/2010/main" val="1428523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BFBD516-97B5-4590-B0F3-1DB78760AC78}" type="datetimeFigureOut">
              <a:rPr lang="en-US" smtClean="0"/>
              <a:t>8/20/2024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F8D851-B40E-4EC2-BA1C-46A12FB27BC4}"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2723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BFBD516-97B5-4590-B0F3-1DB78760AC78}" type="datetimeFigureOut">
              <a:rPr lang="en-US" smtClean="0"/>
              <a:t>8/20/2024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F8D851-B40E-4EC2-BA1C-46A12FB27BC4}"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19670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FBD516-97B5-4590-B0F3-1DB78760AC78}" type="datetimeFigureOut">
              <a:rPr lang="en-US" smtClean="0"/>
              <a:t>8/20/2024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F8D851-B40E-4EC2-BA1C-46A12FB27BC4}" type="slidenum">
              <a:rPr lang="en-US" smtClean="0"/>
              <a:t>‹#›</a:t>
            </a:fld>
            <a:endParaRPr lang="en-US"/>
          </a:p>
        </p:txBody>
      </p:sp>
    </p:spTree>
    <p:extLst>
      <p:ext uri="{BB962C8B-B14F-4D97-AF65-F5344CB8AC3E}">
        <p14:creationId xmlns:p14="http://schemas.microsoft.com/office/powerpoint/2010/main" val="1258164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BFBD516-97B5-4590-B0F3-1DB78760AC78}" type="datetimeFigureOut">
              <a:rPr lang="en-US" smtClean="0"/>
              <a:t>8/20/2024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F8D851-B40E-4EC2-BA1C-46A12FB27BC4}"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4920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BFBD516-97B5-4590-B0F3-1DB78760AC78}" type="datetimeFigureOut">
              <a:rPr lang="en-US" smtClean="0"/>
              <a:t>8/20/2024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F8D851-B40E-4EC2-BA1C-46A12FB27BC4}" type="slidenum">
              <a:rPr lang="en-US" smtClean="0"/>
              <a:t>‹#›</a:t>
            </a:fld>
            <a:endParaRPr lang="en-US"/>
          </a:p>
        </p:txBody>
      </p:sp>
    </p:spTree>
    <p:extLst>
      <p:ext uri="{BB962C8B-B14F-4D97-AF65-F5344CB8AC3E}">
        <p14:creationId xmlns:p14="http://schemas.microsoft.com/office/powerpoint/2010/main" val="2338144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BFBD516-97B5-4590-B0F3-1DB78760AC78}" type="datetimeFigureOut">
              <a:rPr lang="en-US" smtClean="0"/>
              <a:t>8/20/2024</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5F8D851-B40E-4EC2-BA1C-46A12FB27BC4}" type="slidenum">
              <a:rPr lang="en-US" smtClean="0"/>
              <a:t>‹#›</a:t>
            </a:fld>
            <a:endParaRPr lang="en-US"/>
          </a:p>
        </p:txBody>
      </p:sp>
    </p:spTree>
    <p:extLst>
      <p:ext uri="{BB962C8B-B14F-4D97-AF65-F5344CB8AC3E}">
        <p14:creationId xmlns:p14="http://schemas.microsoft.com/office/powerpoint/2010/main" val="37667912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8.jpeg"/><Relationship Id="rId4" Type="http://schemas.openxmlformats.org/officeDocument/2006/relationships/hyperlink" Target="https://southafricatoday.net/environment/world-rainforest-day-the-worlds-great-rainforest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6.xml"/><Relationship Id="rId6" Type="http://schemas.microsoft.com/office/2007/relationships/hdphoto" Target="../media/hdphoto3.wdp"/><Relationship Id="rId5" Type="http://schemas.openxmlformats.org/officeDocument/2006/relationships/image" Target="../media/image10.png"/><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Gasoline" TargetMode="External"/><Relationship Id="rId7" Type="http://schemas.openxmlformats.org/officeDocument/2006/relationships/image" Target="../media/image8.jpeg"/><Relationship Id="rId2" Type="http://schemas.openxmlformats.org/officeDocument/2006/relationships/hyperlink" Target="https://en.wikipedia.org/wiki/Lemon" TargetMode="External"/><Relationship Id="rId1" Type="http://schemas.openxmlformats.org/officeDocument/2006/relationships/slideLayout" Target="../slideLayouts/slideLayout2.xml"/><Relationship Id="rId6" Type="http://schemas.openxmlformats.org/officeDocument/2006/relationships/hyperlink" Target="http://flickr.com/photos/4nitsirk/3670397437" TargetMode="External"/><Relationship Id="rId5" Type="http://schemas.microsoft.com/office/2007/relationships/hdphoto" Target="../media/hdphoto4.wdp"/><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Gasoline" TargetMode="External"/><Relationship Id="rId2" Type="http://schemas.openxmlformats.org/officeDocument/2006/relationships/hyperlink" Target="https://en.wikipedia.org/wiki/Lemon"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hyperlink" Target="https://www.flickr.com/photos/indogemstone/15895502225"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trees in a forest">
            <a:extLst>
              <a:ext uri="{FF2B5EF4-FFF2-40B4-BE49-F238E27FC236}">
                <a16:creationId xmlns:a16="http://schemas.microsoft.com/office/drawing/2014/main" id="{A759DDBA-E3B3-40E6-BD29-AE2173DB0889}"/>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11200"/>
                    </a14:imgEffect>
                    <a14:imgEffect>
                      <a14:saturation sat="40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972732" y="1066800"/>
            <a:ext cx="8378833" cy="472439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2" name="Title 1">
            <a:extLst>
              <a:ext uri="{FF2B5EF4-FFF2-40B4-BE49-F238E27FC236}">
                <a16:creationId xmlns:a16="http://schemas.microsoft.com/office/drawing/2014/main" id="{3F42FAFF-DE0C-0254-9494-62000FC680F7}"/>
              </a:ext>
            </a:extLst>
          </p:cNvPr>
          <p:cNvSpPr>
            <a:spLocks noGrp="1"/>
          </p:cNvSpPr>
          <p:nvPr>
            <p:ph type="ctrTitle"/>
          </p:nvPr>
        </p:nvSpPr>
        <p:spPr>
          <a:xfrm>
            <a:off x="4097866" y="4292601"/>
            <a:ext cx="3996267" cy="990597"/>
          </a:xfrm>
        </p:spPr>
        <p:txBody>
          <a:bodyPr/>
          <a:lstStyle/>
          <a:p>
            <a:r>
              <a:rPr lang="en-US" dirty="0">
                <a:solidFill>
                  <a:schemeClr val="bg1">
                    <a:lumMod val="95000"/>
                  </a:schemeClr>
                </a:solidFill>
                <a:effectLst>
                  <a:outerShdw blurRad="38100" dist="38100" dir="2700000" algn="tl">
                    <a:srgbClr val="000000">
                      <a:alpha val="43137"/>
                    </a:srgbClr>
                  </a:outerShdw>
                </a:effectLst>
                <a:highlight>
                  <a:srgbClr val="000000"/>
                </a:highlight>
                <a:latin typeface="Bodoni MT Black" panose="02070A03080606020203" pitchFamily="18" charset="0"/>
              </a:rPr>
              <a:t>Rain Tree</a:t>
            </a:r>
          </a:p>
        </p:txBody>
      </p:sp>
      <p:pic>
        <p:nvPicPr>
          <p:cNvPr id="7" name="Picture 6">
            <a:extLst>
              <a:ext uri="{FF2B5EF4-FFF2-40B4-BE49-F238E27FC236}">
                <a16:creationId xmlns:a16="http://schemas.microsoft.com/office/drawing/2014/main" id="{3E688B01-D878-B2E0-FD74-F92160D8F62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416833" y="1066800"/>
            <a:ext cx="7358332" cy="465033"/>
          </a:xfrm>
          <a:prstGeom prst="rect">
            <a:avLst/>
          </a:prstGeom>
          <a:ln>
            <a:noFill/>
          </a:ln>
          <a:effectLst>
            <a:outerShdw blurRad="190500" algn="tl" rotWithShape="0">
              <a:srgbClr val="000000">
                <a:alpha val="70000"/>
              </a:srgbClr>
            </a:outerShdw>
          </a:effectLst>
        </p:spPr>
      </p:pic>
      <p:sp>
        <p:nvSpPr>
          <p:cNvPr id="3" name="TextBox 2">
            <a:extLst>
              <a:ext uri="{FF2B5EF4-FFF2-40B4-BE49-F238E27FC236}">
                <a16:creationId xmlns:a16="http://schemas.microsoft.com/office/drawing/2014/main" id="{8CFACAFC-A8B6-149C-C5F3-904477B3AB13}"/>
              </a:ext>
            </a:extLst>
          </p:cNvPr>
          <p:cNvSpPr txBox="1"/>
          <p:nvPr/>
        </p:nvSpPr>
        <p:spPr>
          <a:xfrm>
            <a:off x="5046132" y="3158067"/>
            <a:ext cx="2099733" cy="707886"/>
          </a:xfrm>
          <a:prstGeom prst="rect">
            <a:avLst/>
          </a:prstGeom>
          <a:noFill/>
        </p:spPr>
        <p:txBody>
          <a:bodyPr wrap="square" rtlCol="0">
            <a:spAutoFit/>
          </a:bodyPr>
          <a:lstStyle/>
          <a:p>
            <a:pPr algn="ctr"/>
            <a:r>
              <a:rPr lang="en-US" sz="4000" dirty="0"/>
              <a:t>9</a:t>
            </a:r>
          </a:p>
        </p:txBody>
      </p:sp>
    </p:spTree>
    <p:extLst>
      <p:ext uri="{BB962C8B-B14F-4D97-AF65-F5344CB8AC3E}">
        <p14:creationId xmlns:p14="http://schemas.microsoft.com/office/powerpoint/2010/main" val="1112074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1D694-110C-E3F2-B4C0-FD9F66A54A64}"/>
              </a:ext>
            </a:extLst>
          </p:cNvPr>
          <p:cNvSpPr>
            <a:spLocks noGrp="1"/>
          </p:cNvSpPr>
          <p:nvPr>
            <p:ph type="title"/>
          </p:nvPr>
        </p:nvSpPr>
        <p:spPr>
          <a:xfrm>
            <a:off x="1188378" y="5311739"/>
            <a:ext cx="9601196" cy="804335"/>
          </a:xfrm>
        </p:spPr>
        <p:txBody>
          <a:bodyPr>
            <a:normAutofit/>
          </a:bodyPr>
          <a:lstStyle/>
          <a:p>
            <a:r>
              <a:rPr lang="en-US" sz="2400" dirty="0">
                <a:solidFill>
                  <a:schemeClr val="tx1"/>
                </a:solidFill>
                <a:latin typeface="Times New Roman" panose="02020603050405020304" pitchFamily="18" charset="0"/>
                <a:cs typeface="Times New Roman" panose="02020603050405020304" pitchFamily="18" charset="0"/>
              </a:rPr>
              <a:t>In between Gate no.1 and Gate no.2</a:t>
            </a:r>
          </a:p>
        </p:txBody>
      </p:sp>
      <p:pic>
        <p:nvPicPr>
          <p:cNvPr id="3" name="Picture 2">
            <a:extLst>
              <a:ext uri="{FF2B5EF4-FFF2-40B4-BE49-F238E27FC236}">
                <a16:creationId xmlns:a16="http://schemas.microsoft.com/office/drawing/2014/main" id="{43235C74-F085-443E-AF74-19DB4AFF767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16834" y="619125"/>
            <a:ext cx="7358332" cy="465033"/>
          </a:xfrm>
          <a:prstGeom prst="rect">
            <a:avLst/>
          </a:prstGeom>
          <a:ln>
            <a:noFill/>
          </a:ln>
          <a:effectLst>
            <a:outerShdw blurRad="190500" algn="tl" rotWithShape="0">
              <a:srgbClr val="000000">
                <a:alpha val="70000"/>
              </a:srgbClr>
            </a:outerShdw>
          </a:effectLst>
        </p:spPr>
      </p:pic>
      <p:pic>
        <p:nvPicPr>
          <p:cNvPr id="5" name="Picture 4" descr="A tree with a sign on it&#10;&#10;Description automatically generated">
            <a:extLst>
              <a:ext uri="{FF2B5EF4-FFF2-40B4-BE49-F238E27FC236}">
                <a16:creationId xmlns:a16="http://schemas.microsoft.com/office/drawing/2014/main" id="{1AA19C09-5DF1-E048-9F71-4707991FE69A}"/>
              </a:ext>
            </a:extLst>
          </p:cNvPr>
          <p:cNvPicPr>
            <a:picLocks noChangeAspect="1"/>
          </p:cNvPicPr>
          <p:nvPr/>
        </p:nvPicPr>
        <p:blipFill>
          <a:blip r:embed="rId3">
            <a:extLst>
              <a:ext uri="{BEBA8EAE-BF5A-486C-A8C5-ECC9F3942E4B}">
                <a14:imgProps xmlns:a14="http://schemas.microsoft.com/office/drawing/2010/main">
                  <a14:imgLayer r:embed="rId4">
                    <a14:imgEffect>
                      <a14:saturation sat="200000"/>
                    </a14:imgEffect>
                  </a14:imgLayer>
                </a14:imgProps>
              </a:ext>
              <a:ext uri="{28A0092B-C50C-407E-A947-70E740481C1C}">
                <a14:useLocalDpi xmlns:a14="http://schemas.microsoft.com/office/drawing/2010/main" val="0"/>
              </a:ext>
            </a:extLst>
          </a:blip>
          <a:stretch>
            <a:fillRect/>
          </a:stretch>
        </p:blipFill>
        <p:spPr>
          <a:xfrm>
            <a:off x="5948737" y="2094691"/>
            <a:ext cx="4907622" cy="334793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descr="A tree with a sign on it">
            <a:extLst>
              <a:ext uri="{FF2B5EF4-FFF2-40B4-BE49-F238E27FC236}">
                <a16:creationId xmlns:a16="http://schemas.microsoft.com/office/drawing/2014/main" id="{0CD39217-9F3F-7F9B-C38D-F3D30093C212}"/>
              </a:ext>
            </a:extLst>
          </p:cNvPr>
          <p:cNvPicPr>
            <a:picLocks noChangeAspect="1"/>
          </p:cNvPicPr>
          <p:nvPr/>
        </p:nvPicPr>
        <p:blipFill>
          <a:blip r:embed="rId5">
            <a:extLst>
              <a:ext uri="{BEBA8EAE-BF5A-486C-A8C5-ECC9F3942E4B}">
                <a14:imgProps xmlns:a14="http://schemas.microsoft.com/office/drawing/2010/main">
                  <a14:imgLayer r:embed="rId6">
                    <a14:imgEffect>
                      <a14:saturation sat="200000"/>
                    </a14:imgEffect>
                  </a14:imgLayer>
                </a14:imgProps>
              </a:ext>
              <a:ext uri="{28A0092B-C50C-407E-A947-70E740481C1C}">
                <a14:useLocalDpi xmlns:a14="http://schemas.microsoft.com/office/drawing/2010/main" val="0"/>
              </a:ext>
            </a:extLst>
          </a:blip>
          <a:stretch>
            <a:fillRect/>
          </a:stretch>
        </p:blipFill>
        <p:spPr>
          <a:xfrm>
            <a:off x="1335641" y="2094691"/>
            <a:ext cx="4760359" cy="334793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TextBox 5">
            <a:extLst>
              <a:ext uri="{FF2B5EF4-FFF2-40B4-BE49-F238E27FC236}">
                <a16:creationId xmlns:a16="http://schemas.microsoft.com/office/drawing/2014/main" id="{FB35B82C-9945-A569-C080-D9CF40B13EE4}"/>
              </a:ext>
            </a:extLst>
          </p:cNvPr>
          <p:cNvSpPr txBox="1"/>
          <p:nvPr/>
        </p:nvSpPr>
        <p:spPr>
          <a:xfrm>
            <a:off x="4335694" y="1078580"/>
            <a:ext cx="3082247" cy="707886"/>
          </a:xfrm>
          <a:prstGeom prst="rect">
            <a:avLst/>
          </a:prstGeom>
          <a:noFill/>
        </p:spPr>
        <p:txBody>
          <a:bodyPr wrap="square">
            <a:spAutoFit/>
          </a:bodyPr>
          <a:lstStyle/>
          <a:p>
            <a:r>
              <a:rPr lang="en-IN" sz="4000" dirty="0">
                <a:latin typeface="Algerian" panose="04020705040A02060702" pitchFamily="82" charset="0"/>
              </a:rPr>
              <a:t>Rain Tree</a:t>
            </a:r>
          </a:p>
        </p:txBody>
      </p:sp>
    </p:spTree>
    <p:extLst>
      <p:ext uri="{BB962C8B-B14F-4D97-AF65-F5344CB8AC3E}">
        <p14:creationId xmlns:p14="http://schemas.microsoft.com/office/powerpoint/2010/main" val="693383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F9A611-DFF9-9EBB-C3A4-4B6F8DA72D24}"/>
              </a:ext>
            </a:extLst>
          </p:cNvPr>
          <p:cNvSpPr txBox="1"/>
          <p:nvPr/>
        </p:nvSpPr>
        <p:spPr>
          <a:xfrm>
            <a:off x="832207" y="914400"/>
            <a:ext cx="10582382" cy="5262979"/>
          </a:xfrm>
          <a:prstGeom prst="rect">
            <a:avLst/>
          </a:prstGeom>
          <a:noFill/>
        </p:spPr>
        <p:txBody>
          <a:bodyPr wrap="square">
            <a:spAutoFit/>
          </a:bodyPr>
          <a:lstStyle/>
          <a:p>
            <a:r>
              <a:rPr lang="en-US" sz="2400" dirty="0">
                <a:solidFill>
                  <a:srgbClr val="FF0000"/>
                </a:solidFill>
                <a:latin typeface="Times New Roman" panose="02020603050405020304" pitchFamily="18" charset="0"/>
                <a:cs typeface="Times New Roman" panose="02020603050405020304" pitchFamily="18" charset="0"/>
              </a:rPr>
              <a:t>Common name: </a:t>
            </a:r>
            <a:r>
              <a:rPr lang="en-US" sz="2400" dirty="0">
                <a:latin typeface="Times New Roman" panose="02020603050405020304" pitchFamily="18" charset="0"/>
                <a:cs typeface="Times New Roman" panose="02020603050405020304" pitchFamily="18" charset="0"/>
              </a:rPr>
              <a:t>Rain Tree or Monkey Pod Tree</a:t>
            </a:r>
          </a:p>
          <a:p>
            <a:endParaRPr lang="en-US" sz="2400" dirty="0">
              <a:latin typeface="Times New Roman" panose="02020603050405020304" pitchFamily="18" charset="0"/>
              <a:cs typeface="Times New Roman" panose="02020603050405020304" pitchFamily="18" charset="0"/>
            </a:endParaRPr>
          </a:p>
          <a:p>
            <a:r>
              <a:rPr lang="en-US" sz="2400" dirty="0">
                <a:solidFill>
                  <a:srgbClr val="FF0000"/>
                </a:solidFill>
                <a:latin typeface="Times New Roman" panose="02020603050405020304" pitchFamily="18" charset="0"/>
                <a:cs typeface="Times New Roman" panose="02020603050405020304" pitchFamily="18" charset="0"/>
              </a:rPr>
              <a:t>Scientific Name: </a:t>
            </a:r>
            <a:r>
              <a:rPr lang="en-US" sz="2400" i="1" dirty="0" err="1">
                <a:latin typeface="Times New Roman" panose="02020603050405020304" pitchFamily="18" charset="0"/>
                <a:cs typeface="Times New Roman" panose="02020603050405020304" pitchFamily="18" charset="0"/>
              </a:rPr>
              <a:t>Samanea</a:t>
            </a:r>
            <a:r>
              <a:rPr lang="en-US" sz="2400" i="1" dirty="0">
                <a:latin typeface="Times New Roman" panose="02020603050405020304" pitchFamily="18" charset="0"/>
                <a:cs typeface="Times New Roman" panose="02020603050405020304" pitchFamily="18" charset="0"/>
              </a:rPr>
              <a:t> saman</a:t>
            </a:r>
          </a:p>
          <a:p>
            <a:endParaRPr lang="en-US" sz="2400" dirty="0">
              <a:latin typeface="Times New Roman" panose="02020603050405020304" pitchFamily="18" charset="0"/>
              <a:cs typeface="Times New Roman" panose="02020603050405020304" pitchFamily="18" charset="0"/>
            </a:endParaRPr>
          </a:p>
          <a:p>
            <a:r>
              <a:rPr lang="en-US" sz="2400" dirty="0">
                <a:solidFill>
                  <a:srgbClr val="FF0000"/>
                </a:solidFill>
                <a:latin typeface="Times New Roman" panose="02020603050405020304" pitchFamily="18" charset="0"/>
                <a:cs typeface="Times New Roman" panose="02020603050405020304" pitchFamily="18" charset="0"/>
              </a:rPr>
              <a:t>Family: </a:t>
            </a:r>
            <a:r>
              <a:rPr lang="en-US" sz="2400" dirty="0">
                <a:latin typeface="Times New Roman" panose="02020603050405020304" pitchFamily="18" charset="0"/>
                <a:cs typeface="Times New Roman" panose="02020603050405020304" pitchFamily="18" charset="0"/>
              </a:rPr>
              <a:t>Fabaceae or Leguminosae</a:t>
            </a:r>
          </a:p>
          <a:p>
            <a:endParaRPr lang="en-US" sz="2400" dirty="0">
              <a:latin typeface="Times New Roman" panose="02020603050405020304" pitchFamily="18" charset="0"/>
              <a:cs typeface="Times New Roman" panose="02020603050405020304" pitchFamily="18" charset="0"/>
            </a:endParaRPr>
          </a:p>
          <a:p>
            <a:r>
              <a:rPr lang="en-US" sz="2400" dirty="0">
                <a:solidFill>
                  <a:srgbClr val="FF0000"/>
                </a:solidFill>
                <a:latin typeface="Times New Roman" panose="02020603050405020304" pitchFamily="18" charset="0"/>
                <a:cs typeface="Times New Roman" panose="02020603050405020304" pitchFamily="18" charset="0"/>
              </a:rPr>
              <a:t>Habit: </a:t>
            </a:r>
            <a:r>
              <a:rPr lang="en-US" sz="2400" dirty="0">
                <a:latin typeface="Times New Roman" panose="02020603050405020304" pitchFamily="18" charset="0"/>
                <a:cs typeface="Times New Roman" panose="02020603050405020304" pitchFamily="18" charset="0"/>
              </a:rPr>
              <a:t>'Rain Tree' alludes to tree's habit of folding up leaves before rain, or to the shower of secretions from sap-sucking Cicadas resting on tree. Saman is a wide-canopied tree with a large symmetrical umbrella-shaped crown. It usually reaches a height of 15–25 m (49–82 ft) and a diameter of 30 m.</a:t>
            </a:r>
          </a:p>
          <a:p>
            <a:endParaRPr lang="en-US" sz="2400" dirty="0">
              <a:latin typeface="Times New Roman" panose="02020603050405020304" pitchFamily="18" charset="0"/>
              <a:cs typeface="Times New Roman" panose="02020603050405020304" pitchFamily="18" charset="0"/>
            </a:endParaRPr>
          </a:p>
          <a:p>
            <a:r>
              <a:rPr lang="en-US" sz="2400" dirty="0">
                <a:solidFill>
                  <a:srgbClr val="FF0000"/>
                </a:solidFill>
                <a:latin typeface="Times New Roman" panose="02020603050405020304" pitchFamily="18" charset="0"/>
                <a:cs typeface="Times New Roman" panose="02020603050405020304" pitchFamily="18" charset="0"/>
              </a:rPr>
              <a:t>Distribution: </a:t>
            </a:r>
            <a:r>
              <a:rPr lang="en-US" sz="2400" dirty="0">
                <a:latin typeface="Times New Roman" panose="02020603050405020304" pitchFamily="18" charset="0"/>
                <a:cs typeface="Times New Roman" panose="02020603050405020304" pitchFamily="18" charset="0"/>
              </a:rPr>
              <a:t>Its range extends from Mexico south to Peru and Brazil, but it has been widely introduced to South and Southeast Asia, as well as the Pacific Islands, including Hawaii.</a:t>
            </a:r>
          </a:p>
        </p:txBody>
      </p:sp>
    </p:spTree>
    <p:extLst>
      <p:ext uri="{BB962C8B-B14F-4D97-AF65-F5344CB8AC3E}">
        <p14:creationId xmlns:p14="http://schemas.microsoft.com/office/powerpoint/2010/main" val="12392108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F49FC3-DBA7-7B63-0ABD-AE1361019F8D}"/>
              </a:ext>
            </a:extLst>
          </p:cNvPr>
          <p:cNvSpPr txBox="1"/>
          <p:nvPr/>
        </p:nvSpPr>
        <p:spPr>
          <a:xfrm>
            <a:off x="963201" y="1037958"/>
            <a:ext cx="10338371" cy="4524315"/>
          </a:xfrm>
          <a:prstGeom prst="rect">
            <a:avLst/>
          </a:prstGeom>
          <a:noFill/>
        </p:spPr>
        <p:txBody>
          <a:bodyPr wrap="square">
            <a:spAutoFit/>
          </a:bodyPr>
          <a:lstStyle/>
          <a:p>
            <a:r>
              <a:rPr lang="en-IN" sz="2400" dirty="0">
                <a:solidFill>
                  <a:srgbClr val="FF0000"/>
                </a:solidFill>
                <a:latin typeface="Times New Roman" panose="02020603050405020304" pitchFamily="18" charset="0"/>
                <a:cs typeface="Times New Roman" panose="02020603050405020304" pitchFamily="18" charset="0"/>
              </a:rPr>
              <a:t>Description :</a:t>
            </a:r>
          </a:p>
          <a:p>
            <a:r>
              <a:rPr lang="en-IN" sz="2400" b="0" i="0" dirty="0">
                <a:solidFill>
                  <a:schemeClr val="tx1"/>
                </a:solidFill>
                <a:effectLst/>
                <a:latin typeface="Times New Roman" panose="02020603050405020304" pitchFamily="18" charset="0"/>
                <a:cs typeface="Times New Roman" panose="02020603050405020304" pitchFamily="18" charset="0"/>
              </a:rPr>
              <a:t>Its branches have velvety and hairy bark. Large branches of the tree tend to break off, particularly during rainstorms. This can be hazardous as the tree is very commonly used for avenue plantation.</a:t>
            </a:r>
          </a:p>
          <a:p>
            <a:endParaRPr lang="en-US" sz="2400" dirty="0">
              <a:solidFill>
                <a:schemeClr val="tx1"/>
              </a:solidFill>
              <a:latin typeface="Times New Roman" panose="02020603050405020304" pitchFamily="18" charset="0"/>
              <a:cs typeface="Times New Roman" panose="02020603050405020304" pitchFamily="18" charset="0"/>
            </a:endParaRPr>
          </a:p>
          <a:p>
            <a:r>
              <a:rPr lang="en-IN" sz="2400" b="0" i="0" dirty="0">
                <a:solidFill>
                  <a:schemeClr val="tx1"/>
                </a:solidFill>
                <a:effectLst/>
                <a:latin typeface="Times New Roman" panose="02020603050405020304" pitchFamily="18" charset="0"/>
                <a:cs typeface="Times New Roman" panose="02020603050405020304" pitchFamily="18" charset="0"/>
              </a:rPr>
              <a:t>A rain tree leaf is pinnate made of 6–16 leaflets, each leaflet is shaped like a diamond 2–4 centimetres long and 1–2 centimetres wide with a dull top surface and finely hairy beneath. The tree sheds its leaves for a while during dry periods.</a:t>
            </a:r>
            <a:r>
              <a:rPr lang="en-IN" sz="2400" b="0" i="0" baseline="30000" dirty="0">
                <a:solidFill>
                  <a:schemeClr val="tx1"/>
                </a:solidFill>
                <a:effectLst/>
                <a:latin typeface="Times New Roman" panose="02020603050405020304" pitchFamily="18" charset="0"/>
                <a:cs typeface="Times New Roman" panose="02020603050405020304" pitchFamily="18" charset="0"/>
              </a:rPr>
              <a:t> </a:t>
            </a:r>
            <a:r>
              <a:rPr lang="en-IN" sz="2400" b="0" i="0" dirty="0">
                <a:solidFill>
                  <a:schemeClr val="tx1"/>
                </a:solidFill>
                <a:effectLst/>
                <a:latin typeface="Times New Roman" panose="02020603050405020304" pitchFamily="18" charset="0"/>
                <a:cs typeface="Times New Roman" panose="02020603050405020304" pitchFamily="18" charset="0"/>
              </a:rPr>
              <a:t>Its crown is big and can provide shade but allows rain to fall through into the ground beneath it.</a:t>
            </a:r>
            <a:endParaRPr lang="en-US" sz="2400" dirty="0">
              <a:solidFill>
                <a:schemeClr val="tx1"/>
              </a:solidFill>
              <a:latin typeface="Times New Roman" panose="02020603050405020304" pitchFamily="18" charset="0"/>
              <a:cs typeface="Times New Roman" panose="02020603050405020304" pitchFamily="18" charset="0"/>
            </a:endParaRPr>
          </a:p>
          <a:p>
            <a:endParaRPr lang="en-IN" sz="2400" dirty="0">
              <a:solidFill>
                <a:srgbClr val="FF0000"/>
              </a:solidFill>
              <a:latin typeface="Times New Roman" panose="02020603050405020304" pitchFamily="18" charset="0"/>
              <a:cs typeface="Times New Roman" panose="02020603050405020304" pitchFamily="18" charset="0"/>
            </a:endParaRPr>
          </a:p>
          <a:p>
            <a:endParaRPr lang="en-IN" sz="24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443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9532E-C079-871A-C919-CCF220FC8113}"/>
              </a:ext>
            </a:extLst>
          </p:cNvPr>
          <p:cNvSpPr>
            <a:spLocks noGrp="1"/>
          </p:cNvSpPr>
          <p:nvPr>
            <p:ph type="title"/>
          </p:nvPr>
        </p:nvSpPr>
        <p:spPr>
          <a:xfrm>
            <a:off x="1295402" y="1752599"/>
            <a:ext cx="9592731" cy="533399"/>
          </a:xfrm>
        </p:spPr>
        <p:txBody>
          <a:bodyPr>
            <a:normAutofit/>
          </a:bodyPr>
          <a:lstStyle/>
          <a:p>
            <a:r>
              <a:rPr lang="en-US" sz="2500" b="1" dirty="0">
                <a:solidFill>
                  <a:srgbClr val="FF0000"/>
                </a:solidFill>
                <a:effectLst>
                  <a:outerShdw blurRad="38100" dist="38100" dir="2700000" algn="tl">
                    <a:srgbClr val="000000">
                      <a:alpha val="43137"/>
                    </a:srgbClr>
                  </a:outerShdw>
                </a:effectLst>
              </a:rPr>
              <a:t>Uses</a:t>
            </a:r>
          </a:p>
        </p:txBody>
      </p:sp>
      <p:sp>
        <p:nvSpPr>
          <p:cNvPr id="3" name="Content Placeholder 2">
            <a:extLst>
              <a:ext uri="{FF2B5EF4-FFF2-40B4-BE49-F238E27FC236}">
                <a16:creationId xmlns:a16="http://schemas.microsoft.com/office/drawing/2014/main" id="{09AA14B8-AEDD-89B0-2F96-CDD11272757B}"/>
              </a:ext>
            </a:extLst>
          </p:cNvPr>
          <p:cNvSpPr>
            <a:spLocks noGrp="1"/>
          </p:cNvSpPr>
          <p:nvPr>
            <p:ph idx="1"/>
          </p:nvPr>
        </p:nvSpPr>
        <p:spPr>
          <a:xfrm>
            <a:off x="838201" y="2556931"/>
            <a:ext cx="6985000" cy="3708401"/>
          </a:xfrm>
        </p:spPr>
        <p:txBody>
          <a:bodyPr>
            <a:normAutofit fontScale="92500" lnSpcReduction="10000"/>
          </a:bodyPr>
          <a:lstStyle/>
          <a:p>
            <a:pPr algn="l"/>
            <a:r>
              <a:rPr lang="en-IN" sz="2200" b="0" i="0" dirty="0">
                <a:solidFill>
                  <a:schemeClr val="tx1">
                    <a:lumMod val="95000"/>
                    <a:lumOff val="5000"/>
                  </a:schemeClr>
                </a:solidFill>
                <a:effectLst/>
                <a:highlight>
                  <a:srgbClr val="FFFFFF"/>
                </a:highlight>
              </a:rPr>
              <a:t>The edible fruit pulp can be made into a beverage that tastes like </a:t>
            </a:r>
            <a:r>
              <a:rPr lang="en-IN" sz="2200" b="0" i="0" strike="noStrike" dirty="0">
                <a:solidFill>
                  <a:schemeClr val="tx1">
                    <a:lumMod val="95000"/>
                    <a:lumOff val="5000"/>
                  </a:schemeClr>
                </a:solidFill>
                <a:effectLst/>
                <a:highlight>
                  <a:srgbClr val="FFFFFF"/>
                </a:highlight>
                <a:hlinkClick r:id="rId2" tooltip="Lemon">
                  <a:extLst>
                    <a:ext uri="{A12FA001-AC4F-418D-AE19-62706E023703}">
                      <ahyp:hlinkClr xmlns:ahyp="http://schemas.microsoft.com/office/drawing/2018/hyperlinkcolor" val="tx"/>
                    </a:ext>
                  </a:extLst>
                </a:hlinkClick>
              </a:rPr>
              <a:t>lemons</a:t>
            </a:r>
            <a:r>
              <a:rPr lang="en-IN" sz="2200" b="0" i="0" dirty="0">
                <a:solidFill>
                  <a:schemeClr val="tx1">
                    <a:lumMod val="95000"/>
                    <a:lumOff val="5000"/>
                  </a:schemeClr>
                </a:solidFill>
                <a:effectLst/>
                <a:highlight>
                  <a:srgbClr val="FFFFFF"/>
                </a:highlight>
              </a:rPr>
              <a:t>; the pulp is also an additive to </a:t>
            </a:r>
            <a:r>
              <a:rPr lang="en-IN" sz="2200" b="0" i="0" strike="noStrike" dirty="0">
                <a:solidFill>
                  <a:schemeClr val="tx1">
                    <a:lumMod val="95000"/>
                    <a:lumOff val="5000"/>
                  </a:schemeClr>
                </a:solidFill>
                <a:effectLst/>
                <a:highlight>
                  <a:srgbClr val="FFFFFF"/>
                </a:highlight>
                <a:hlinkClick r:id="rId3" tooltip="Gasoline">
                  <a:extLst>
                    <a:ext uri="{A12FA001-AC4F-418D-AE19-62706E023703}">
                      <ahyp:hlinkClr xmlns:ahyp="http://schemas.microsoft.com/office/drawing/2018/hyperlinkcolor" val="tx"/>
                    </a:ext>
                  </a:extLst>
                </a:hlinkClick>
              </a:rPr>
              <a:t>gasoline</a:t>
            </a:r>
            <a:r>
              <a:rPr lang="en-IN" sz="2200" b="0" i="0" dirty="0">
                <a:solidFill>
                  <a:schemeClr val="tx1">
                    <a:lumMod val="95000"/>
                    <a:lumOff val="5000"/>
                  </a:schemeClr>
                </a:solidFill>
                <a:effectLst/>
                <a:highlight>
                  <a:srgbClr val="FFFFFF"/>
                </a:highlight>
              </a:rPr>
              <a:t>.</a:t>
            </a:r>
          </a:p>
          <a:p>
            <a:pPr algn="l"/>
            <a:endParaRPr lang="en-IN" sz="2200" b="0" i="0" dirty="0">
              <a:solidFill>
                <a:schemeClr val="tx1">
                  <a:lumMod val="95000"/>
                  <a:lumOff val="5000"/>
                </a:schemeClr>
              </a:solidFill>
              <a:effectLst/>
              <a:highlight>
                <a:srgbClr val="FFFFFF"/>
              </a:highlight>
            </a:endParaRPr>
          </a:p>
          <a:p>
            <a:pPr algn="l"/>
            <a:r>
              <a:rPr lang="en-IN" sz="2200" b="0" i="0" dirty="0">
                <a:solidFill>
                  <a:schemeClr val="tx1">
                    <a:lumMod val="95000"/>
                    <a:lumOff val="5000"/>
                  </a:schemeClr>
                </a:solidFill>
                <a:effectLst/>
                <a:highlight>
                  <a:srgbClr val="FFFFFF"/>
                </a:highlight>
              </a:rPr>
              <a:t>Its wood is used for carving and making furniture.</a:t>
            </a:r>
          </a:p>
          <a:p>
            <a:pPr algn="l"/>
            <a:endParaRPr lang="en-IN" sz="2200" b="0" i="0" dirty="0">
              <a:solidFill>
                <a:schemeClr val="tx1">
                  <a:lumMod val="95000"/>
                  <a:lumOff val="5000"/>
                </a:schemeClr>
              </a:solidFill>
              <a:effectLst/>
              <a:highlight>
                <a:srgbClr val="FFFFFF"/>
              </a:highlight>
            </a:endParaRPr>
          </a:p>
          <a:p>
            <a:pPr algn="l"/>
            <a:r>
              <a:rPr lang="en-IN" sz="2200" b="0" i="0" dirty="0">
                <a:solidFill>
                  <a:schemeClr val="tx1">
                    <a:lumMod val="95000"/>
                    <a:lumOff val="5000"/>
                  </a:schemeClr>
                </a:solidFill>
                <a:effectLst/>
                <a:highlight>
                  <a:srgbClr val="FFFFFF"/>
                </a:highlight>
              </a:rPr>
              <a:t>The "Samanea saman" tree is one of several types of host plants that allows lac insects (Kerria lacca) infestation. The resultant copious sap/insect discharge caused by this insect is a harden material that is subsequently collected and processed into lac/shellac and used in making lacquerware and wood finishes.</a:t>
            </a:r>
          </a:p>
          <a:p>
            <a:endParaRPr lang="en-US" dirty="0"/>
          </a:p>
        </p:txBody>
      </p:sp>
      <p:pic>
        <p:nvPicPr>
          <p:cNvPr id="5" name="Picture 4" descr="A tree in a field">
            <a:extLst>
              <a:ext uri="{FF2B5EF4-FFF2-40B4-BE49-F238E27FC236}">
                <a16:creationId xmlns:a16="http://schemas.microsoft.com/office/drawing/2014/main" id="{01639A1C-1A8C-6C14-9C33-6075F3CAB245}"/>
              </a:ext>
            </a:extLst>
          </p:cNvPr>
          <p:cNvPicPr>
            <a:picLocks noChangeAspect="1"/>
          </p:cNvPicPr>
          <p:nvPr/>
        </p:nvPicPr>
        <p:blipFill>
          <a:blip r:embed="rId4">
            <a:extLst>
              <a:ext uri="{BEBA8EAE-BF5A-486C-A8C5-ECC9F3942E4B}">
                <a14:imgProps xmlns:a14="http://schemas.microsoft.com/office/drawing/2010/main">
                  <a14:imgLayer r:embed="rId5">
                    <a14:imgEffect>
                      <a14:colorTemperature colorTemp="11200"/>
                    </a14:imgEffect>
                    <a14:imgEffect>
                      <a14:saturation sat="40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8034867" y="1752599"/>
            <a:ext cx="3318932" cy="419946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a:extLst>
              <a:ext uri="{FF2B5EF4-FFF2-40B4-BE49-F238E27FC236}">
                <a16:creationId xmlns:a16="http://schemas.microsoft.com/office/drawing/2014/main" id="{76332B62-2390-51E0-8E8E-5F0B34DF4A70}"/>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416834" y="619125"/>
            <a:ext cx="7358332" cy="46503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6629606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090BE3C-093B-D4E6-33BB-A2A18B878CCD}"/>
              </a:ext>
            </a:extLst>
          </p:cNvPr>
          <p:cNvSpPr txBox="1"/>
          <p:nvPr/>
        </p:nvSpPr>
        <p:spPr>
          <a:xfrm>
            <a:off x="760289" y="863029"/>
            <a:ext cx="10767316" cy="5632311"/>
          </a:xfrm>
          <a:prstGeom prst="rect">
            <a:avLst/>
          </a:prstGeom>
          <a:noFill/>
        </p:spPr>
        <p:txBody>
          <a:bodyPr wrap="square">
            <a:spAutoFit/>
          </a:bodyPr>
          <a:lstStyle/>
          <a:p>
            <a:r>
              <a:rPr lang="en-IN" sz="2400" dirty="0">
                <a:solidFill>
                  <a:srgbClr val="FF0000"/>
                </a:solidFill>
                <a:latin typeface="Times New Roman" panose="02020603050405020304" pitchFamily="18" charset="0"/>
                <a:cs typeface="Times New Roman" panose="02020603050405020304" pitchFamily="18" charset="0"/>
              </a:rPr>
              <a:t>Uses :</a:t>
            </a:r>
          </a:p>
          <a:p>
            <a:pPr marL="342900" indent="-342900" algn="l">
              <a:buFont typeface="Wingdings" panose="05000000000000000000" pitchFamily="2" charset="2"/>
              <a:buChar char="Ø"/>
            </a:pPr>
            <a:r>
              <a:rPr lang="en-IN" sz="2400" b="0" i="0" dirty="0">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rPr>
              <a:t>The edible fruit pulp can be made into a beverage that tastes like </a:t>
            </a:r>
            <a:r>
              <a:rPr lang="en-IN" sz="2400" b="0" i="0" strike="noStrike" dirty="0">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hlinkClick r:id="rId2" tooltip="Lemon">
                  <a:extLst>
                    <a:ext uri="{A12FA001-AC4F-418D-AE19-62706E023703}">
                      <ahyp:hlinkClr xmlns:ahyp="http://schemas.microsoft.com/office/drawing/2018/hyperlinkcolor" val="tx"/>
                    </a:ext>
                  </a:extLst>
                </a:hlinkClick>
              </a:rPr>
              <a:t>lemons</a:t>
            </a:r>
            <a:r>
              <a:rPr lang="en-IN" sz="2400" b="0" i="0" dirty="0">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rPr>
              <a:t>; the pulp is also an additive to </a:t>
            </a:r>
            <a:r>
              <a:rPr lang="en-IN" sz="2400" b="0" i="0" strike="noStrike" dirty="0">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hlinkClick r:id="rId3" tooltip="Gasoline">
                  <a:extLst>
                    <a:ext uri="{A12FA001-AC4F-418D-AE19-62706E023703}">
                      <ahyp:hlinkClr xmlns:ahyp="http://schemas.microsoft.com/office/drawing/2018/hyperlinkcolor" val="tx"/>
                    </a:ext>
                  </a:extLst>
                </a:hlinkClick>
              </a:rPr>
              <a:t>gasoline</a:t>
            </a:r>
            <a:r>
              <a:rPr lang="en-IN" sz="2400" b="0" i="0" dirty="0">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rPr>
              <a:t>.</a:t>
            </a:r>
          </a:p>
          <a:p>
            <a:pPr marL="342900" indent="-342900" algn="l">
              <a:buFont typeface="Wingdings" panose="05000000000000000000" pitchFamily="2" charset="2"/>
              <a:buChar char="Ø"/>
            </a:pPr>
            <a:r>
              <a:rPr lang="en-IN" sz="2400" b="0" i="0" dirty="0">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rPr>
              <a:t>Its wood is used for carving and making furniture.</a:t>
            </a:r>
          </a:p>
          <a:p>
            <a:pPr marL="342900" indent="-342900" algn="l">
              <a:buFont typeface="Wingdings" panose="05000000000000000000" pitchFamily="2" charset="2"/>
              <a:buChar char="Ø"/>
            </a:pPr>
            <a:r>
              <a:rPr lang="en-IN" sz="2400" b="0" i="0" dirty="0">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rPr>
              <a:t>The "</a:t>
            </a:r>
            <a:r>
              <a:rPr lang="en-IN" sz="2400" b="0" i="0" dirty="0" err="1">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rPr>
              <a:t>Samanea</a:t>
            </a:r>
            <a:r>
              <a:rPr lang="en-IN" sz="2400" b="0" i="0" dirty="0">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rPr>
              <a:t> saman" tree is one of several types of host plants that allows lac insects (Kerria </a:t>
            </a:r>
            <a:r>
              <a:rPr lang="en-IN" sz="2400" b="0" i="0" dirty="0" err="1">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rPr>
              <a:t>lacca</a:t>
            </a:r>
            <a:r>
              <a:rPr lang="en-IN" sz="2400" b="0" i="0" dirty="0">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rPr>
              <a:t>) infestation. The resultant copious sap/insect discharge caused by this insect is a harden material that is subsequently collected and processed into lac/shellac and used in making lacquerware and wood finishes.</a:t>
            </a:r>
          </a:p>
          <a:p>
            <a:pPr marL="342900" indent="-342900" algn="l">
              <a:buFont typeface="Wingdings" panose="05000000000000000000" pitchFamily="2" charset="2"/>
              <a:buChar char="Ø"/>
            </a:pPr>
            <a:r>
              <a:rPr lang="en-IN" sz="2400" b="0" i="0" dirty="0">
                <a:solidFill>
                  <a:srgbClr val="1F1F1F"/>
                </a:solidFill>
                <a:effectLst/>
                <a:highlight>
                  <a:srgbClr val="FFFFFF"/>
                </a:highlight>
                <a:latin typeface="Times New Roman" panose="02020603050405020304" pitchFamily="18" charset="0"/>
                <a:cs typeface="Times New Roman" panose="02020603050405020304" pitchFamily="18" charset="0"/>
              </a:rPr>
              <a:t>Due to its dense canopy, rain tree is planted in plantations as shade tree for coffee, cacao, and other crops. </a:t>
            </a:r>
          </a:p>
          <a:p>
            <a:pPr marL="342900" indent="-342900" algn="l">
              <a:buFont typeface="Wingdings" panose="05000000000000000000" pitchFamily="2" charset="2"/>
              <a:buChar char="Ø"/>
            </a:pPr>
            <a:r>
              <a:rPr lang="en-IN" sz="2400" dirty="0">
                <a:solidFill>
                  <a:srgbClr val="1F1F1F"/>
                </a:solidFill>
                <a:highlight>
                  <a:srgbClr val="FFFFFF"/>
                </a:highlight>
                <a:latin typeface="Times New Roman" panose="02020603050405020304" pitchFamily="18" charset="0"/>
                <a:cs typeface="Times New Roman" panose="02020603050405020304" pitchFamily="18" charset="0"/>
              </a:rPr>
              <a:t>M</a:t>
            </a:r>
            <a:r>
              <a:rPr lang="en-IN" sz="2400" b="0" i="0" dirty="0">
                <a:solidFill>
                  <a:srgbClr val="1F1F1F"/>
                </a:solidFill>
                <a:effectLst/>
                <a:highlight>
                  <a:srgbClr val="FFFFFF"/>
                </a:highlight>
                <a:latin typeface="Times New Roman" panose="02020603050405020304" pitchFamily="18" charset="0"/>
                <a:cs typeface="Times New Roman" panose="02020603050405020304" pitchFamily="18" charset="0"/>
              </a:rPr>
              <a:t>edicinally, the plant is used in the </a:t>
            </a:r>
            <a:r>
              <a:rPr lang="en-IN" sz="2400" b="0" i="0" dirty="0">
                <a:solidFill>
                  <a:srgbClr val="040C28"/>
                </a:solidFill>
                <a:effectLst/>
                <a:latin typeface="Times New Roman" panose="02020603050405020304" pitchFamily="18" charset="0"/>
                <a:cs typeface="Times New Roman" panose="02020603050405020304" pitchFamily="18" charset="0"/>
              </a:rPr>
              <a:t>treatment of diarrhoea, stomach pain, and sore throat.</a:t>
            </a:r>
            <a:r>
              <a:rPr lang="en-IN" sz="2400" b="0" i="0" dirty="0">
                <a:solidFill>
                  <a:srgbClr val="1F1F1F"/>
                </a:solidFill>
                <a:effectLst/>
                <a:highlight>
                  <a:srgbClr val="FFFFFF"/>
                </a:highlight>
                <a:latin typeface="Times New Roman" panose="02020603050405020304" pitchFamily="18" charset="0"/>
                <a:cs typeface="Times New Roman" panose="02020603050405020304" pitchFamily="18" charset="0"/>
              </a:rPr>
              <a:t> </a:t>
            </a:r>
            <a:r>
              <a:rPr lang="en-IN" sz="2400" b="0" i="0" dirty="0">
                <a:solidFill>
                  <a:srgbClr val="040C28"/>
                </a:solidFill>
                <a:effectLst/>
                <a:latin typeface="Times New Roman" panose="02020603050405020304" pitchFamily="18" charset="0"/>
                <a:cs typeface="Times New Roman" panose="02020603050405020304" pitchFamily="18" charset="0"/>
              </a:rPr>
              <a:t>It is also used as a laxative</a:t>
            </a:r>
            <a:r>
              <a:rPr lang="en-IN" sz="2400" b="0" i="0" dirty="0">
                <a:solidFill>
                  <a:srgbClr val="1F1F1F"/>
                </a:solidFill>
                <a:effectLst/>
                <a:highlight>
                  <a:srgbClr val="FFFFFF"/>
                </a:highlight>
                <a:latin typeface="Times New Roman" panose="02020603050405020304" pitchFamily="18" charset="0"/>
                <a:cs typeface="Times New Roman" panose="02020603050405020304" pitchFamily="18" charset="0"/>
              </a:rPr>
              <a:t>. The pods can be eaten, and the pulp can be made into drink.</a:t>
            </a:r>
            <a:endParaRPr lang="en-US" sz="2400" dirty="0">
              <a:latin typeface="Times New Roman" panose="02020603050405020304" pitchFamily="18" charset="0"/>
              <a:cs typeface="Times New Roman" panose="02020603050405020304" pitchFamily="18" charset="0"/>
            </a:endParaRPr>
          </a:p>
          <a:p>
            <a:pPr marL="342900" indent="-342900" algn="l">
              <a:buFont typeface="Wingdings" panose="05000000000000000000" pitchFamily="2" charset="2"/>
              <a:buChar char="Ø"/>
            </a:pPr>
            <a:endParaRPr lang="en-IN" sz="2400" b="0" i="0" dirty="0">
              <a:solidFill>
                <a:schemeClr val="tx1">
                  <a:lumMod val="95000"/>
                  <a:lumOff val="5000"/>
                </a:schemeClr>
              </a:solidFill>
              <a:effectLst/>
              <a:highlight>
                <a:srgbClr val="FFFFFF"/>
              </a:highlight>
              <a:latin typeface="Times New Roman" panose="02020603050405020304" pitchFamily="18" charset="0"/>
              <a:cs typeface="Times New Roman" panose="02020603050405020304" pitchFamily="18" charset="0"/>
            </a:endParaRPr>
          </a:p>
          <a:p>
            <a:endParaRPr lang="en-IN" sz="24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7974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735EF-676D-5D0C-EA9D-BFF52B0C5F22}"/>
              </a:ext>
            </a:extLst>
          </p:cNvPr>
          <p:cNvSpPr>
            <a:spLocks noGrp="1"/>
          </p:cNvSpPr>
          <p:nvPr>
            <p:ph type="title"/>
          </p:nvPr>
        </p:nvSpPr>
        <p:spPr>
          <a:xfrm>
            <a:off x="1295402" y="1761067"/>
            <a:ext cx="9601196" cy="524932"/>
          </a:xfrm>
        </p:spPr>
        <p:txBody>
          <a:bodyPr>
            <a:normAutofit/>
          </a:bodyPr>
          <a:lstStyle/>
          <a:p>
            <a:r>
              <a:rPr lang="en-US" sz="2500" b="1" dirty="0">
                <a:solidFill>
                  <a:srgbClr val="FF0000"/>
                </a:solidFill>
                <a:effectLst>
                  <a:outerShdw blurRad="38100" dist="38100" dir="2700000" algn="tl">
                    <a:srgbClr val="000000">
                      <a:alpha val="43137"/>
                    </a:srgbClr>
                  </a:outerShdw>
                </a:effectLst>
              </a:rPr>
              <a:t>Uses</a:t>
            </a:r>
          </a:p>
        </p:txBody>
      </p:sp>
      <p:sp>
        <p:nvSpPr>
          <p:cNvPr id="3" name="Content Placeholder 2">
            <a:extLst>
              <a:ext uri="{FF2B5EF4-FFF2-40B4-BE49-F238E27FC236}">
                <a16:creationId xmlns:a16="http://schemas.microsoft.com/office/drawing/2014/main" id="{98AC5BAA-FA7F-E353-BBE0-B541F045170A}"/>
              </a:ext>
            </a:extLst>
          </p:cNvPr>
          <p:cNvSpPr>
            <a:spLocks noGrp="1"/>
          </p:cNvSpPr>
          <p:nvPr>
            <p:ph idx="1"/>
          </p:nvPr>
        </p:nvSpPr>
        <p:spPr>
          <a:xfrm>
            <a:off x="5317067" y="2556932"/>
            <a:ext cx="5190066" cy="3318936"/>
          </a:xfrm>
        </p:spPr>
        <p:txBody>
          <a:bodyPr>
            <a:normAutofit/>
          </a:bodyPr>
          <a:lstStyle/>
          <a:p>
            <a:r>
              <a:rPr lang="en-IN" sz="2000" b="0" i="0" dirty="0">
                <a:solidFill>
                  <a:srgbClr val="1F1F1F"/>
                </a:solidFill>
                <a:effectLst/>
                <a:highlight>
                  <a:srgbClr val="FFFFFF"/>
                </a:highlight>
                <a:latin typeface="Garamond" panose="02020404030301010803" pitchFamily="18" charset="0"/>
              </a:rPr>
              <a:t>Due to its dense canopy, rain tree is planted in plantations as shade tree for coffee, cacao, and other crops. </a:t>
            </a:r>
          </a:p>
          <a:p>
            <a:endParaRPr lang="en-IN" sz="2000" dirty="0">
              <a:solidFill>
                <a:srgbClr val="1F1F1F"/>
              </a:solidFill>
              <a:highlight>
                <a:srgbClr val="FFFFFF"/>
              </a:highlight>
              <a:latin typeface="Garamond" panose="02020404030301010803" pitchFamily="18" charset="0"/>
            </a:endParaRPr>
          </a:p>
          <a:p>
            <a:r>
              <a:rPr lang="en-IN" sz="2000" b="0" i="0" dirty="0">
                <a:solidFill>
                  <a:srgbClr val="1F1F1F"/>
                </a:solidFill>
                <a:effectLst/>
                <a:highlight>
                  <a:srgbClr val="FFFFFF"/>
                </a:highlight>
                <a:latin typeface="Garamond" panose="02020404030301010803" pitchFamily="18" charset="0"/>
              </a:rPr>
              <a:t>Medicinally, the plant is used in the </a:t>
            </a:r>
            <a:r>
              <a:rPr lang="en-IN" sz="2000" b="0" i="0" dirty="0">
                <a:solidFill>
                  <a:srgbClr val="040C28"/>
                </a:solidFill>
                <a:effectLst/>
                <a:latin typeface="Garamond" panose="02020404030301010803" pitchFamily="18" charset="0"/>
              </a:rPr>
              <a:t>treatment of diarrhea, stomach pain, and sore throat.</a:t>
            </a:r>
            <a:r>
              <a:rPr lang="en-IN" sz="2000" b="0" i="0" dirty="0">
                <a:solidFill>
                  <a:srgbClr val="1F1F1F"/>
                </a:solidFill>
                <a:effectLst/>
                <a:highlight>
                  <a:srgbClr val="FFFFFF"/>
                </a:highlight>
                <a:latin typeface="Garamond" panose="02020404030301010803" pitchFamily="18" charset="0"/>
              </a:rPr>
              <a:t> </a:t>
            </a:r>
            <a:r>
              <a:rPr lang="en-IN" sz="2000" b="0" i="0" dirty="0">
                <a:solidFill>
                  <a:srgbClr val="040C28"/>
                </a:solidFill>
                <a:effectLst/>
                <a:latin typeface="Garamond" panose="02020404030301010803" pitchFamily="18" charset="0"/>
              </a:rPr>
              <a:t>It is also used as a laxative</a:t>
            </a:r>
            <a:r>
              <a:rPr lang="en-IN" sz="2000" b="0" i="0" dirty="0">
                <a:solidFill>
                  <a:srgbClr val="1F1F1F"/>
                </a:solidFill>
                <a:effectLst/>
                <a:highlight>
                  <a:srgbClr val="FFFFFF"/>
                </a:highlight>
                <a:latin typeface="Garamond" panose="02020404030301010803" pitchFamily="18" charset="0"/>
              </a:rPr>
              <a:t>. The pods can be eaten, and the pulp can be made into drink.</a:t>
            </a:r>
            <a:endParaRPr lang="en-US" sz="2000" dirty="0">
              <a:latin typeface="Garamond" panose="02020404030301010803" pitchFamily="18" charset="0"/>
            </a:endParaRPr>
          </a:p>
        </p:txBody>
      </p:sp>
      <p:pic>
        <p:nvPicPr>
          <p:cNvPr id="5" name="Picture 4" descr="A table and chairs made of wood">
            <a:extLst>
              <a:ext uri="{FF2B5EF4-FFF2-40B4-BE49-F238E27FC236}">
                <a16:creationId xmlns:a16="http://schemas.microsoft.com/office/drawing/2014/main" id="{BC558D5E-A698-E880-20B7-5F00F3A3978A}"/>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Effect>
                      <a14:saturation sat="40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47725" y="2556932"/>
            <a:ext cx="4238625" cy="31623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Picture 6">
            <a:extLst>
              <a:ext uri="{FF2B5EF4-FFF2-40B4-BE49-F238E27FC236}">
                <a16:creationId xmlns:a16="http://schemas.microsoft.com/office/drawing/2014/main" id="{2C0786CD-8CDA-8E60-3626-42D468D7CA3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416834" y="619125"/>
            <a:ext cx="7358332" cy="46503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500462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98</TotalTime>
  <Words>556</Words>
  <Application>Microsoft Office PowerPoint</Application>
  <PresentationFormat>Widescreen</PresentationFormat>
  <Paragraphs>33</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Algerian</vt:lpstr>
      <vt:lpstr>Arial</vt:lpstr>
      <vt:lpstr>Bodoni MT Black</vt:lpstr>
      <vt:lpstr>Garamond</vt:lpstr>
      <vt:lpstr>Times New Roman</vt:lpstr>
      <vt:lpstr>Wingdings</vt:lpstr>
      <vt:lpstr>Organic</vt:lpstr>
      <vt:lpstr>Rain Tree</vt:lpstr>
      <vt:lpstr>In between Gate no.1 and Gate no.2</vt:lpstr>
      <vt:lpstr>PowerPoint Presentation</vt:lpstr>
      <vt:lpstr>PowerPoint Presentation</vt:lpstr>
      <vt:lpstr>Uses</vt:lpstr>
      <vt:lpstr>PowerPoint Presentation</vt:lpstr>
      <vt:lpstr>Uses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Waghela, Meenakshi</dc:creator>
  <cp:lastModifiedBy>sunil kulkarni</cp:lastModifiedBy>
  <cp:revision>9</cp:revision>
  <dcterms:created xsi:type="dcterms:W3CDTF">2024-08-13T14:52:08Z</dcterms:created>
  <dcterms:modified xsi:type="dcterms:W3CDTF">2024-08-20T16:55:56Z</dcterms:modified>
</cp:coreProperties>
</file>

<file path=docProps/thumbnail.jpeg>
</file>